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6" r:id="rId5"/>
    <p:sldId id="289" r:id="rId6"/>
    <p:sldId id="339" r:id="rId7"/>
    <p:sldId id="349" r:id="rId8"/>
    <p:sldId id="367" r:id="rId9"/>
    <p:sldId id="368" r:id="rId10"/>
    <p:sldId id="359" r:id="rId11"/>
    <p:sldId id="290" r:id="rId12"/>
    <p:sldId id="313" r:id="rId13"/>
    <p:sldId id="314" r:id="rId14"/>
    <p:sldId id="341" r:id="rId15"/>
    <p:sldId id="342" r:id="rId16"/>
    <p:sldId id="340" r:id="rId17"/>
    <p:sldId id="360" r:id="rId18"/>
    <p:sldId id="301" r:id="rId19"/>
    <p:sldId id="361" r:id="rId20"/>
    <p:sldId id="328" r:id="rId21"/>
    <p:sldId id="343" r:id="rId22"/>
    <p:sldId id="329" r:id="rId23"/>
    <p:sldId id="362" r:id="rId24"/>
    <p:sldId id="327" r:id="rId25"/>
    <p:sldId id="316" r:id="rId26"/>
    <p:sldId id="330" r:id="rId27"/>
    <p:sldId id="364" r:id="rId28"/>
    <p:sldId id="344" r:id="rId29"/>
    <p:sldId id="346" r:id="rId30"/>
    <p:sldId id="365" r:id="rId31"/>
    <p:sldId id="345" r:id="rId32"/>
    <p:sldId id="347" r:id="rId33"/>
    <p:sldId id="366" r:id="rId34"/>
    <p:sldId id="348" r:id="rId35"/>
    <p:sldId id="333" r:id="rId36"/>
  </p:sldIdLst>
  <p:sldSz cx="9144000" cy="6858000" type="screen4x3"/>
  <p:notesSz cx="7099300" cy="93853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4C996B9-DBCD-4280-B633-BF76D82BB43A}">
          <p14:sldIdLst>
            <p14:sldId id="256"/>
            <p14:sldId id="289"/>
            <p14:sldId id="339"/>
            <p14:sldId id="349"/>
            <p14:sldId id="367"/>
            <p14:sldId id="368"/>
            <p14:sldId id="359"/>
            <p14:sldId id="290"/>
            <p14:sldId id="313"/>
            <p14:sldId id="314"/>
            <p14:sldId id="341"/>
            <p14:sldId id="342"/>
            <p14:sldId id="340"/>
            <p14:sldId id="360"/>
            <p14:sldId id="301"/>
            <p14:sldId id="361"/>
            <p14:sldId id="328"/>
            <p14:sldId id="343"/>
            <p14:sldId id="329"/>
            <p14:sldId id="362"/>
            <p14:sldId id="327"/>
            <p14:sldId id="316"/>
            <p14:sldId id="330"/>
            <p14:sldId id="364"/>
            <p14:sldId id="344"/>
            <p14:sldId id="346"/>
            <p14:sldId id="365"/>
            <p14:sldId id="345"/>
            <p14:sldId id="347"/>
            <p14:sldId id="366"/>
            <p14:sldId id="348"/>
            <p14:sldId id="3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6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 Anne Ostrom" initials="MAO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427"/>
    <a:srgbClr val="FFC324"/>
    <a:srgbClr val="9E1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532659-A2EF-FDF7-E16D-B71F0EF6868E}" v="18" dt="2024-01-17T15:53:51.210"/>
    <p1510:client id="{D1DC5F33-3EBF-41DB-9276-8AC72E42B950}" v="7" dt="2024-01-16T22:00:21.1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85550" autoAdjust="0"/>
  </p:normalViewPr>
  <p:slideViewPr>
    <p:cSldViewPr snapToGrid="0" snapToObjects="1">
      <p:cViewPr varScale="1">
        <p:scale>
          <a:sx n="85" d="100"/>
          <a:sy n="85" d="100"/>
        </p:scale>
        <p:origin x="21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792" y="84"/>
      </p:cViewPr>
      <p:guideLst>
        <p:guide orient="horz" pos="2956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AD1BE-8038-4954-BF49-B5D1653DC29D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3813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8913813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2EB77-446E-44A0-AB41-D840DE6FE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104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CF506BC6-8BBC-4902-9688-0ACC802053DB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2750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E85074EF-41CB-4C40-834C-E5C84BDC4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831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20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noProof="0" dirty="0"/>
          </a:p>
        </p:txBody>
      </p:sp>
    </p:spTree>
    <p:extLst>
      <p:ext uri="{BB962C8B-B14F-4D97-AF65-F5344CB8AC3E}">
        <p14:creationId xmlns:p14="http://schemas.microsoft.com/office/powerpoint/2010/main" val="194219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noProof="0" dirty="0"/>
          </a:p>
        </p:txBody>
      </p:sp>
    </p:spTree>
    <p:extLst>
      <p:ext uri="{BB962C8B-B14F-4D97-AF65-F5344CB8AC3E}">
        <p14:creationId xmlns:p14="http://schemas.microsoft.com/office/powerpoint/2010/main" val="4168900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noProof="0" dirty="0"/>
          </a:p>
        </p:txBody>
      </p:sp>
    </p:spTree>
    <p:extLst>
      <p:ext uri="{BB962C8B-B14F-4D97-AF65-F5344CB8AC3E}">
        <p14:creationId xmlns:p14="http://schemas.microsoft.com/office/powerpoint/2010/main" val="113341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noProof="0" dirty="0"/>
          </a:p>
        </p:txBody>
      </p:sp>
    </p:spTree>
    <p:extLst>
      <p:ext uri="{BB962C8B-B14F-4D97-AF65-F5344CB8AC3E}">
        <p14:creationId xmlns:p14="http://schemas.microsoft.com/office/powerpoint/2010/main" val="2486760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noProof="0" dirty="0"/>
          </a:p>
        </p:txBody>
      </p:sp>
    </p:spTree>
    <p:extLst>
      <p:ext uri="{BB962C8B-B14F-4D97-AF65-F5344CB8AC3E}">
        <p14:creationId xmlns:p14="http://schemas.microsoft.com/office/powerpoint/2010/main" val="987913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noProof="0" dirty="0"/>
          </a:p>
        </p:txBody>
      </p:sp>
    </p:spTree>
    <p:extLst>
      <p:ext uri="{BB962C8B-B14F-4D97-AF65-F5344CB8AC3E}">
        <p14:creationId xmlns:p14="http://schemas.microsoft.com/office/powerpoint/2010/main" val="3475920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noProof="0" dirty="0"/>
          </a:p>
        </p:txBody>
      </p:sp>
    </p:spTree>
    <p:extLst>
      <p:ext uri="{BB962C8B-B14F-4D97-AF65-F5344CB8AC3E}">
        <p14:creationId xmlns:p14="http://schemas.microsoft.com/office/powerpoint/2010/main" val="1459481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noProof="0" dirty="0"/>
          </a:p>
        </p:txBody>
      </p:sp>
    </p:spTree>
    <p:extLst>
      <p:ext uri="{BB962C8B-B14F-4D97-AF65-F5344CB8AC3E}">
        <p14:creationId xmlns:p14="http://schemas.microsoft.com/office/powerpoint/2010/main" val="41150084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noProof="0" dirty="0"/>
          </a:p>
        </p:txBody>
      </p:sp>
    </p:spTree>
    <p:extLst>
      <p:ext uri="{BB962C8B-B14F-4D97-AF65-F5344CB8AC3E}">
        <p14:creationId xmlns:p14="http://schemas.microsoft.com/office/powerpoint/2010/main" val="15181804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noProof="0" dirty="0"/>
          </a:p>
        </p:txBody>
      </p:sp>
    </p:spTree>
    <p:extLst>
      <p:ext uri="{BB962C8B-B14F-4D97-AF65-F5344CB8AC3E}">
        <p14:creationId xmlns:p14="http://schemas.microsoft.com/office/powerpoint/2010/main" val="2161403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noProof="0" dirty="0"/>
          </a:p>
        </p:txBody>
      </p:sp>
    </p:spTree>
    <p:extLst>
      <p:ext uri="{BB962C8B-B14F-4D97-AF65-F5344CB8AC3E}">
        <p14:creationId xmlns:p14="http://schemas.microsoft.com/office/powerpoint/2010/main" val="2888571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noProof="0" dirty="0"/>
          </a:p>
        </p:txBody>
      </p:sp>
    </p:spTree>
    <p:extLst>
      <p:ext uri="{BB962C8B-B14F-4D97-AF65-F5344CB8AC3E}">
        <p14:creationId xmlns:p14="http://schemas.microsoft.com/office/powerpoint/2010/main" val="24432207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noProof="0" dirty="0"/>
          </a:p>
        </p:txBody>
      </p:sp>
    </p:spTree>
    <p:extLst>
      <p:ext uri="{BB962C8B-B14F-4D97-AF65-F5344CB8AC3E}">
        <p14:creationId xmlns:p14="http://schemas.microsoft.com/office/powerpoint/2010/main" val="8977466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noProof="0" dirty="0"/>
          </a:p>
        </p:txBody>
      </p:sp>
    </p:spTree>
    <p:extLst>
      <p:ext uri="{BB962C8B-B14F-4D97-AF65-F5344CB8AC3E}">
        <p14:creationId xmlns:p14="http://schemas.microsoft.com/office/powerpoint/2010/main" val="21775371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noProof="0" dirty="0"/>
          </a:p>
        </p:txBody>
      </p:sp>
    </p:spTree>
    <p:extLst>
      <p:ext uri="{BB962C8B-B14F-4D97-AF65-F5344CB8AC3E}">
        <p14:creationId xmlns:p14="http://schemas.microsoft.com/office/powerpoint/2010/main" val="9024731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noProof="0" dirty="0"/>
          </a:p>
        </p:txBody>
      </p:sp>
    </p:spTree>
    <p:extLst>
      <p:ext uri="{BB962C8B-B14F-4D97-AF65-F5344CB8AC3E}">
        <p14:creationId xmlns:p14="http://schemas.microsoft.com/office/powerpoint/2010/main" val="31165305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noProof="0" dirty="0"/>
          </a:p>
        </p:txBody>
      </p:sp>
    </p:spTree>
    <p:extLst>
      <p:ext uri="{BB962C8B-B14F-4D97-AF65-F5344CB8AC3E}">
        <p14:creationId xmlns:p14="http://schemas.microsoft.com/office/powerpoint/2010/main" val="1512972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noProof="0" dirty="0"/>
          </a:p>
        </p:txBody>
      </p:sp>
    </p:spTree>
    <p:extLst>
      <p:ext uri="{BB962C8B-B14F-4D97-AF65-F5344CB8AC3E}">
        <p14:creationId xmlns:p14="http://schemas.microsoft.com/office/powerpoint/2010/main" val="38170124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noProof="0" dirty="0"/>
          </a:p>
        </p:txBody>
      </p:sp>
    </p:spTree>
    <p:extLst>
      <p:ext uri="{BB962C8B-B14F-4D97-AF65-F5344CB8AC3E}">
        <p14:creationId xmlns:p14="http://schemas.microsoft.com/office/powerpoint/2010/main" val="125473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noProof="0" dirty="0"/>
          </a:p>
        </p:txBody>
      </p:sp>
    </p:spTree>
    <p:extLst>
      <p:ext uri="{BB962C8B-B14F-4D97-AF65-F5344CB8AC3E}">
        <p14:creationId xmlns:p14="http://schemas.microsoft.com/office/powerpoint/2010/main" val="32393538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noProof="0" dirty="0"/>
          </a:p>
        </p:txBody>
      </p:sp>
    </p:spTree>
    <p:extLst>
      <p:ext uri="{BB962C8B-B14F-4D97-AF65-F5344CB8AC3E}">
        <p14:creationId xmlns:p14="http://schemas.microsoft.com/office/powerpoint/2010/main" val="2308762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noProof="0" dirty="0"/>
          </a:p>
        </p:txBody>
      </p:sp>
    </p:spTree>
    <p:extLst>
      <p:ext uri="{BB962C8B-B14F-4D97-AF65-F5344CB8AC3E}">
        <p14:creationId xmlns:p14="http://schemas.microsoft.com/office/powerpoint/2010/main" val="28872945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noProof="0" dirty="0"/>
          </a:p>
        </p:txBody>
      </p:sp>
    </p:spTree>
    <p:extLst>
      <p:ext uri="{BB962C8B-B14F-4D97-AF65-F5344CB8AC3E}">
        <p14:creationId xmlns:p14="http://schemas.microsoft.com/office/powerpoint/2010/main" val="1899830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noProof="0" dirty="0"/>
          </a:p>
        </p:txBody>
      </p:sp>
    </p:spTree>
    <p:extLst>
      <p:ext uri="{BB962C8B-B14F-4D97-AF65-F5344CB8AC3E}">
        <p14:creationId xmlns:p14="http://schemas.microsoft.com/office/powerpoint/2010/main" val="24107426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72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noProof="0" dirty="0"/>
          </a:p>
        </p:txBody>
      </p:sp>
    </p:spTree>
    <p:extLst>
      <p:ext uri="{BB962C8B-B14F-4D97-AF65-F5344CB8AC3E}">
        <p14:creationId xmlns:p14="http://schemas.microsoft.com/office/powerpoint/2010/main" val="677645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noProof="0" dirty="0"/>
          </a:p>
        </p:txBody>
      </p:sp>
    </p:spTree>
    <p:extLst>
      <p:ext uri="{BB962C8B-B14F-4D97-AF65-F5344CB8AC3E}">
        <p14:creationId xmlns:p14="http://schemas.microsoft.com/office/powerpoint/2010/main" val="1117029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noProof="0" dirty="0"/>
          </a:p>
        </p:txBody>
      </p:sp>
    </p:spTree>
    <p:extLst>
      <p:ext uri="{BB962C8B-B14F-4D97-AF65-F5344CB8AC3E}">
        <p14:creationId xmlns:p14="http://schemas.microsoft.com/office/powerpoint/2010/main" val="4233822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noProof="0" dirty="0"/>
          </a:p>
        </p:txBody>
      </p:sp>
    </p:spTree>
    <p:extLst>
      <p:ext uri="{BB962C8B-B14F-4D97-AF65-F5344CB8AC3E}">
        <p14:creationId xmlns:p14="http://schemas.microsoft.com/office/powerpoint/2010/main" val="1617042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noProof="0" dirty="0"/>
          </a:p>
        </p:txBody>
      </p:sp>
    </p:spTree>
    <p:extLst>
      <p:ext uri="{BB962C8B-B14F-4D97-AF65-F5344CB8AC3E}">
        <p14:creationId xmlns:p14="http://schemas.microsoft.com/office/powerpoint/2010/main" val="108327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noProof="0" dirty="0"/>
          </a:p>
        </p:txBody>
      </p:sp>
    </p:spTree>
    <p:extLst>
      <p:ext uri="{BB962C8B-B14F-4D97-AF65-F5344CB8AC3E}">
        <p14:creationId xmlns:p14="http://schemas.microsoft.com/office/powerpoint/2010/main" val="4133055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122988"/>
            <a:ext cx="9144000" cy="735012"/>
          </a:xfrm>
          <a:prstGeom prst="rect">
            <a:avLst/>
          </a:prstGeom>
          <a:solidFill>
            <a:srgbClr val="FFC324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7" name="Picture 4" descr="PrimShield-Word_SmallUseShield_CardOnWhite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6122988"/>
            <a:ext cx="2389187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680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nnenberg_banner_12x3_m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111125" y="6161088"/>
            <a:ext cx="2855913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9E1B32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annenberg</a:t>
            </a:r>
            <a:r>
              <a:rPr lang="en-US" sz="1400" dirty="0" err="1">
                <a:solidFill>
                  <a:srgbClr val="7F7F7F"/>
                </a:solidFill>
                <a:latin typeface="+mn-lt"/>
                <a:ea typeface="+mn-ea"/>
              </a:rPr>
              <a:t>.usc.edu</a:t>
            </a:r>
            <a:endParaRPr lang="en-US" sz="1400" dirty="0">
              <a:solidFill>
                <a:srgbClr val="7F7F7F"/>
              </a:solidFill>
              <a:latin typeface="+mn-lt"/>
              <a:ea typeface="+mn-ea"/>
            </a:endParaRPr>
          </a:p>
        </p:txBody>
      </p:sp>
      <p:pic>
        <p:nvPicPr>
          <p:cNvPr id="6" name="Picture 5" descr="Formal_Annenberg_CardOnGold_K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0"/>
            <a:ext cx="239077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PrimShield-Word_SmallUseShield_CardOnWhit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6161088"/>
            <a:ext cx="2389187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9928897-A8CD-4807-B2DA-C1A98444DFE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2" name="Picture 2" descr="S:\Administration\Graphics_CETF\CETF LOGO\CETF2colorCMYKRev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7" y="6240838"/>
            <a:ext cx="1939772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226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nnenberg_banner_12x3_m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111125" y="6161088"/>
            <a:ext cx="2855913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9E1B32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annenberg</a:t>
            </a:r>
            <a:r>
              <a:rPr lang="en-US" sz="1400" dirty="0" err="1">
                <a:solidFill>
                  <a:srgbClr val="7F7F7F"/>
                </a:solidFill>
                <a:latin typeface="+mn-lt"/>
                <a:ea typeface="+mn-ea"/>
              </a:rPr>
              <a:t>.usc.edu</a:t>
            </a:r>
            <a:endParaRPr lang="en-US" sz="1400" dirty="0">
              <a:solidFill>
                <a:srgbClr val="7F7F7F"/>
              </a:solidFill>
              <a:latin typeface="+mn-lt"/>
              <a:ea typeface="+mn-ea"/>
            </a:endParaRPr>
          </a:p>
        </p:txBody>
      </p:sp>
      <p:pic>
        <p:nvPicPr>
          <p:cNvPr id="6" name="Picture 5" descr="Formal_Annenberg_CardOnGold_K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0"/>
            <a:ext cx="239077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PrimShield-Word_SmallUseShield_CardOnWhit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6161088"/>
            <a:ext cx="2389187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EF7C243-1150-4C31-99BB-980A157EC833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" name="Picture 2" descr="S:\Administration\Graphics_CETF\CETF LOGO\CETF2colorCMYKRev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7" y="6240838"/>
            <a:ext cx="1939772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63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PrimShield-Word_SmallUseShield_CardOnWhi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51" y="6344413"/>
            <a:ext cx="1413268" cy="41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5013"/>
            <a:ext cx="8229600" cy="6826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4565" y="6444026"/>
            <a:ext cx="2133600" cy="36512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91B299E2-4B75-4C4A-A755-02186A16472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540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nnenberg_banner_12x3_m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111125" y="6161088"/>
            <a:ext cx="2855913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9E1B32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annenberg</a:t>
            </a:r>
            <a:r>
              <a:rPr lang="en-US" sz="1400" dirty="0" err="1">
                <a:solidFill>
                  <a:srgbClr val="7F7F7F"/>
                </a:solidFill>
                <a:latin typeface="+mn-lt"/>
                <a:ea typeface="+mn-ea"/>
              </a:rPr>
              <a:t>.usc.edu</a:t>
            </a:r>
            <a:endParaRPr lang="en-US" sz="1400" dirty="0">
              <a:solidFill>
                <a:srgbClr val="7F7F7F"/>
              </a:solidFill>
              <a:latin typeface="+mn-lt"/>
              <a:ea typeface="+mn-ea"/>
            </a:endParaRPr>
          </a:p>
        </p:txBody>
      </p:sp>
      <p:pic>
        <p:nvPicPr>
          <p:cNvPr id="6" name="Picture 5" descr="Formal_Annenberg_CardOnGold_K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0"/>
            <a:ext cx="239077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PrimShield-Word_SmallUseShield_CardOnWhit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6161088"/>
            <a:ext cx="2389187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1CAAA3A-8680-4955-B3D9-812623EEF74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" name="Picture 2" descr="S:\Administration\Graphics_CETF\CETF LOGO\CETF2colorCMYKRev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7" y="6240838"/>
            <a:ext cx="1939772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02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nnenberg_banner_12x3_m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111125" y="6161088"/>
            <a:ext cx="2855913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9E1B32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annenberg</a:t>
            </a:r>
            <a:r>
              <a:rPr lang="en-US" sz="1400" dirty="0" err="1">
                <a:solidFill>
                  <a:srgbClr val="7F7F7F"/>
                </a:solidFill>
                <a:latin typeface="+mn-lt"/>
                <a:ea typeface="+mn-ea"/>
              </a:rPr>
              <a:t>.usc.edu</a:t>
            </a:r>
            <a:endParaRPr lang="en-US" sz="1400" dirty="0">
              <a:solidFill>
                <a:srgbClr val="7F7F7F"/>
              </a:solidFill>
              <a:latin typeface="+mn-lt"/>
              <a:ea typeface="+mn-ea"/>
            </a:endParaRPr>
          </a:p>
        </p:txBody>
      </p:sp>
      <p:pic>
        <p:nvPicPr>
          <p:cNvPr id="7" name="Picture 5" descr="Formal_Annenberg_CardOnGold_K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0"/>
            <a:ext cx="239077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PrimShield-Word_SmallUseShield_CardOnWhit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6161088"/>
            <a:ext cx="2389187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ECDFF43-E198-4745-89E6-82E3CD69F662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2" name="Picture 2" descr="S:\Administration\Graphics_CETF\CETF LOGO\CETF2colorCMYKRev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7" y="6240838"/>
            <a:ext cx="1939772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6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nenberg_banner_12x3_m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11125" y="6161088"/>
            <a:ext cx="2855913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9E1B32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annenberg</a:t>
            </a:r>
            <a:r>
              <a:rPr lang="en-US" sz="1400" dirty="0" err="1">
                <a:solidFill>
                  <a:srgbClr val="7F7F7F"/>
                </a:solidFill>
                <a:latin typeface="+mn-lt"/>
                <a:ea typeface="+mn-ea"/>
              </a:rPr>
              <a:t>.usc.edu</a:t>
            </a:r>
            <a:endParaRPr lang="en-US" sz="1400" dirty="0">
              <a:solidFill>
                <a:srgbClr val="7F7F7F"/>
              </a:solidFill>
              <a:latin typeface="+mn-lt"/>
              <a:ea typeface="+mn-ea"/>
            </a:endParaRPr>
          </a:p>
        </p:txBody>
      </p:sp>
      <p:pic>
        <p:nvPicPr>
          <p:cNvPr id="9" name="Picture 5" descr="Formal_Annenberg_CardOnGold_K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0"/>
            <a:ext cx="239077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PrimShield-Word_SmallUseShield_CardOnWhit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6161088"/>
            <a:ext cx="2389187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9E3E080-1D2B-4067-851E-88CB25FCF2E7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4" name="Picture 2" descr="S:\Administration\Graphics_CETF\CETF LOGO\CETF2colorCMYKRev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7" y="6240838"/>
            <a:ext cx="1939772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71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nnenberg_banner_12x3_m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111125" y="6161088"/>
            <a:ext cx="2855913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9E1B32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annenberg</a:t>
            </a:r>
            <a:r>
              <a:rPr lang="en-US" sz="1400" dirty="0" err="1">
                <a:solidFill>
                  <a:srgbClr val="7F7F7F"/>
                </a:solidFill>
                <a:latin typeface="+mn-lt"/>
                <a:ea typeface="+mn-ea"/>
              </a:rPr>
              <a:t>.usc.edu</a:t>
            </a:r>
            <a:endParaRPr lang="en-US" sz="1400" dirty="0">
              <a:solidFill>
                <a:srgbClr val="7F7F7F"/>
              </a:solidFill>
              <a:latin typeface="+mn-lt"/>
              <a:ea typeface="+mn-ea"/>
            </a:endParaRPr>
          </a:p>
        </p:txBody>
      </p:sp>
      <p:pic>
        <p:nvPicPr>
          <p:cNvPr id="5" name="Picture 5" descr="Formal_Annenberg_CardOnGold_K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0"/>
            <a:ext cx="239077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rimShield-Word_SmallUseShield_CardOnWhit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6161088"/>
            <a:ext cx="2389187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F1D74CD-C62F-42FA-81B5-3D4E7C7664F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" name="Picture 2" descr="S:\Administration\Graphics_CETF\CETF LOGO\CETF2colorCMYKRev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7" y="6240838"/>
            <a:ext cx="1939772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45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nnenberg_banner_12x3_m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11125" y="6161088"/>
            <a:ext cx="2855913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9E1B32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annenberg</a:t>
            </a:r>
            <a:r>
              <a:rPr lang="en-US" sz="1400" dirty="0" err="1">
                <a:solidFill>
                  <a:srgbClr val="7F7F7F"/>
                </a:solidFill>
                <a:latin typeface="+mn-lt"/>
                <a:ea typeface="+mn-ea"/>
              </a:rPr>
              <a:t>.usc.edu</a:t>
            </a:r>
            <a:endParaRPr lang="en-US" sz="1400" dirty="0">
              <a:solidFill>
                <a:srgbClr val="7F7F7F"/>
              </a:solidFill>
              <a:latin typeface="+mn-lt"/>
              <a:ea typeface="+mn-ea"/>
            </a:endParaRPr>
          </a:p>
        </p:txBody>
      </p:sp>
      <p:pic>
        <p:nvPicPr>
          <p:cNvPr id="4" name="Picture 5" descr="Formal_Annenberg_CardOnGold_K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0"/>
            <a:ext cx="239077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rimShield-Word_SmallUseShield_CardOnWhit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6161088"/>
            <a:ext cx="2389187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682EB4E-9514-454F-AE63-5773AD27BD7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9" name="Picture 2" descr="S:\Administration\Graphics_CETF\CETF LOGO\CETF2colorCMYKRev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7" y="6240838"/>
            <a:ext cx="1939772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553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nnenberg_banner_12x3_m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111125" y="6161088"/>
            <a:ext cx="2855913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9E1B32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annenberg</a:t>
            </a:r>
            <a:r>
              <a:rPr lang="en-US" sz="1400" dirty="0" err="1">
                <a:solidFill>
                  <a:srgbClr val="7F7F7F"/>
                </a:solidFill>
                <a:latin typeface="+mn-lt"/>
                <a:ea typeface="+mn-ea"/>
              </a:rPr>
              <a:t>.usc.edu</a:t>
            </a:r>
            <a:endParaRPr lang="en-US" sz="1400" dirty="0">
              <a:solidFill>
                <a:srgbClr val="7F7F7F"/>
              </a:solidFill>
              <a:latin typeface="+mn-lt"/>
              <a:ea typeface="+mn-ea"/>
            </a:endParaRPr>
          </a:p>
        </p:txBody>
      </p:sp>
      <p:pic>
        <p:nvPicPr>
          <p:cNvPr id="7" name="Picture 5" descr="Formal_Annenberg_CardOnGold_K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0"/>
            <a:ext cx="239077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PrimShield-Word_SmallUseShield_CardOnWhit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6161088"/>
            <a:ext cx="2389187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A26C0AF-577D-43EF-8323-53B1EB5DA8F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2" name="Picture 2" descr="S:\Administration\Graphics_CETF\CETF LOGO\CETF2colorCMYKRev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7" y="6240838"/>
            <a:ext cx="1939772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033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nnenberg_banner_12x3_m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111125" y="6161088"/>
            <a:ext cx="2855913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9E1B32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annenberg</a:t>
            </a:r>
            <a:r>
              <a:rPr lang="en-US" sz="1400" dirty="0" err="1">
                <a:solidFill>
                  <a:srgbClr val="7F7F7F"/>
                </a:solidFill>
                <a:latin typeface="+mn-lt"/>
                <a:ea typeface="+mn-ea"/>
              </a:rPr>
              <a:t>.usc.edu</a:t>
            </a:r>
            <a:endParaRPr lang="en-US" sz="1400" dirty="0">
              <a:solidFill>
                <a:srgbClr val="7F7F7F"/>
              </a:solidFill>
              <a:latin typeface="+mn-lt"/>
              <a:ea typeface="+mn-ea"/>
            </a:endParaRPr>
          </a:p>
        </p:txBody>
      </p:sp>
      <p:pic>
        <p:nvPicPr>
          <p:cNvPr id="7" name="Picture 5" descr="Formal_Annenberg_CardOnGold_K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0"/>
            <a:ext cx="239077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PrimShield-Word_SmallUseShield_CardOnWhit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6161088"/>
            <a:ext cx="2389187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E380F42-D92C-4D52-9A13-BF90D66C343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2" name="Picture 2" descr="S:\Administration\Graphics_CETF\CETF LOGO\CETF2colorCMYKRev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7" y="6240838"/>
            <a:ext cx="1939772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7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IPCMContentMarking" descr="{&quot;HashCode&quot;:562076921,&quot;Placement&quot;:&quot;Footer&quot;,&quot;Top&quot;:519.343,&quot;Left&quot;:315.0312,&quot;SlideWidth&quot;:720,&quot;SlideHeight&quot;:540}">
            <a:extLst>
              <a:ext uri="{FF2B5EF4-FFF2-40B4-BE49-F238E27FC236}">
                <a16:creationId xmlns:a16="http://schemas.microsoft.com/office/drawing/2014/main" id="{804DFFAF-4DF4-4976-B9AD-E2913164720C}"/>
              </a:ext>
            </a:extLst>
          </p:cNvPr>
          <p:cNvSpPr txBox="1"/>
          <p:nvPr userDrawn="1"/>
        </p:nvSpPr>
        <p:spPr>
          <a:xfrm>
            <a:off x="4000896" y="6595656"/>
            <a:ext cx="114220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FF8C00"/>
                </a:solidFill>
                <a:latin typeface="Calibri" panose="020F0502020204030204" pitchFamily="34" charset="0"/>
              </a:rPr>
              <a:t>SVB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hernan.galperin@usc.edu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rnicusc.org/2023-statewide-digital-equity-survey/" TargetMode="External"/><Relationship Id="rId5" Type="http://schemas.openxmlformats.org/officeDocument/2006/relationships/hyperlink" Target="mailto:thaivle@usc.edu" TargetMode="External"/><Relationship Id="rId4" Type="http://schemas.openxmlformats.org/officeDocument/2006/relationships/hyperlink" Target="mailto:fbar@usc.e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 bwMode="auto">
          <a:xfrm>
            <a:off x="602273" y="1425571"/>
            <a:ext cx="7939454" cy="10235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Statewide Survey on Broadband Adoption 2023</a:t>
            </a:r>
            <a:b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Internet Adoption and the “Digital Divide” in California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 bwMode="auto">
          <a:xfrm>
            <a:off x="948906" y="2480742"/>
            <a:ext cx="7065034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lang="en-US" altLang="en-US" sz="18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Results from a Survey Conducted for the California Department of Technology (CDT) and the California Emerging Technology Fund (CETF)</a:t>
            </a:r>
          </a:p>
          <a:p>
            <a:pPr>
              <a:spcBef>
                <a:spcPts val="0"/>
              </a:spcBef>
            </a:pPr>
            <a:endParaRPr lang="en-US" alt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0"/>
              </a:spcBef>
            </a:pPr>
            <a:endParaRPr lang="en-US" alt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Principal Investigators:</a:t>
            </a:r>
          </a:p>
          <a:p>
            <a:pPr>
              <a:spcBef>
                <a:spcPts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Dr. Hernan Galperin, Dr. François Bar &amp; Dr. Thai V. Le</a:t>
            </a:r>
          </a:p>
          <a:p>
            <a:pPr>
              <a:spcBef>
                <a:spcPts val="0"/>
              </a:spcBef>
            </a:pPr>
            <a:endParaRPr lang="en-US" alt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University of Southern California</a:t>
            </a:r>
          </a:p>
          <a:p>
            <a:pPr>
              <a:spcBef>
                <a:spcPts val="0"/>
              </a:spcBef>
            </a:pPr>
            <a:endParaRPr lang="en-US" altLang="en-US" sz="20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ts val="0"/>
              </a:spcBef>
            </a:pPr>
            <a:endParaRPr lang="en-US" alt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January 2024</a:t>
            </a:r>
          </a:p>
          <a:p>
            <a:pPr>
              <a:spcBef>
                <a:spcPts val="0"/>
              </a:spcBef>
            </a:pPr>
            <a:endParaRPr lang="en-US" altLang="en-US" sz="20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ts val="0"/>
              </a:spcBef>
            </a:pPr>
            <a:endParaRPr lang="en-US" altLang="en-US" sz="20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ts val="0"/>
              </a:spcBef>
            </a:pPr>
            <a:endParaRPr lang="en-US" altLang="en-US" sz="20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937" y="173687"/>
            <a:ext cx="8572501" cy="1072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457199" y="298182"/>
            <a:ext cx="8592533" cy="9893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ts val="3000"/>
              </a:lnSpc>
            </a:pP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Income Gap in Broadband Adoption Has Decreased Thanks to Jump in Adoption Among the Poorest Households (&lt;20K)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99E2-4B75-4C4A-A755-02186A164728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35" y="1412038"/>
            <a:ext cx="6884821" cy="491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84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8937" y="173687"/>
            <a:ext cx="8572501" cy="1072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424228" y="254978"/>
            <a:ext cx="8295542" cy="8423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ts val="3000"/>
              </a:lnSpc>
            </a:pPr>
            <a:r>
              <a:rPr lang="en-US" altLang="en-US" sz="2300" b="1" dirty="0">
                <a:latin typeface="Cambria" panose="02040503050406030204" pitchFamily="18" charset="0"/>
                <a:ea typeface="Cambria" panose="02040503050406030204" pitchFamily="18" charset="0"/>
              </a:rPr>
              <a:t>Covered Populations: Low-Income and Households with Language Barriers Still Lag Behind in Broadband Adoption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99E2-4B75-4C4A-A755-02186A164728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38" y="1314570"/>
            <a:ext cx="8572500" cy="50657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3658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8937" y="173687"/>
            <a:ext cx="8572501" cy="1072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424228" y="254978"/>
            <a:ext cx="8295542" cy="8423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ts val="3000"/>
              </a:lnSpc>
            </a:pPr>
            <a:r>
              <a:rPr lang="en-US" altLang="en-US" sz="2300" b="1" dirty="0">
                <a:latin typeface="Cambria" panose="02040503050406030204" pitchFamily="18" charset="0"/>
                <a:ea typeface="Cambria" panose="02040503050406030204" pitchFamily="18" charset="0"/>
              </a:rPr>
              <a:t>Hispanic/Latinx Residents More Likely to be Unconnected Than Other Racial/Ethnic Groups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99E2-4B75-4C4A-A755-02186A164728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6" y="1489519"/>
            <a:ext cx="8562566" cy="4784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1394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8937" y="173687"/>
            <a:ext cx="8572501" cy="1072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424228" y="254978"/>
            <a:ext cx="8447210" cy="8423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ts val="3000"/>
              </a:lnSpc>
            </a:pPr>
            <a:r>
              <a:rPr lang="en-US" altLang="en-US" sz="2300" b="1" dirty="0">
                <a:latin typeface="Cambria" panose="02040503050406030204" pitchFamily="18" charset="0"/>
                <a:ea typeface="Cambria" panose="02040503050406030204" pitchFamily="18" charset="0"/>
              </a:rPr>
              <a:t>Main + Rural Oversample: Broadband Adoption Varies Across the State, San Joaquin Valley Lags Behind Other Regions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99E2-4B75-4C4A-A755-02186A164728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42" y="1481429"/>
            <a:ext cx="8557796" cy="4883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3607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457200" y="465988"/>
            <a:ext cx="8229600" cy="767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3000"/>
              </a:lnSpc>
            </a:pP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Main Topics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88105"/>
            <a:ext cx="8229600" cy="43771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Adoption Across Covered Populations and Regions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Broadband Costs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Reasons for Non-Adoption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ACP Awareness and Participation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Telehealth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Access and Devices Among K-12 Households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Digital Skills</a:t>
            </a:r>
          </a:p>
          <a:p>
            <a:endParaRPr lang="en-US" alt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alt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alt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46185" y="1021006"/>
            <a:ext cx="85725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14565" y="6436918"/>
            <a:ext cx="2133600" cy="365125"/>
          </a:xfrm>
          <a:solidFill>
            <a:schemeClr val="bg1"/>
          </a:solidFill>
        </p:spPr>
        <p:txBody>
          <a:bodyPr/>
          <a:lstStyle/>
          <a:p>
            <a:fld id="{91B299E2-4B75-4C4A-A755-02186A164728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7474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8937" y="173687"/>
            <a:ext cx="8572501" cy="1072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482199" y="283377"/>
            <a:ext cx="8229600" cy="8532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ts val="3000"/>
              </a:lnSpc>
            </a:pP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Average Cost of Broadband in California is $83.60/month, Generally Higher in Rural Areas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99E2-4B75-4C4A-A755-02186A164728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84" y="1506451"/>
            <a:ext cx="8491318" cy="47493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827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457200" y="465988"/>
            <a:ext cx="8229600" cy="767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3000"/>
              </a:lnSpc>
            </a:pP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Main Topics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88105"/>
            <a:ext cx="8229600" cy="43771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Adoption Across Covered Populations and Regions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Broadband Costs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Reasons for Non-Adoption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ACP Awareness and Participation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Telehealth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Access and Devices Among K-12 Households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Digital Skills</a:t>
            </a:r>
          </a:p>
          <a:p>
            <a:endParaRPr lang="en-US" alt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alt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alt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46185" y="1021006"/>
            <a:ext cx="85725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14565" y="6436918"/>
            <a:ext cx="2133600" cy="365125"/>
          </a:xfrm>
          <a:solidFill>
            <a:schemeClr val="bg1"/>
          </a:solidFill>
        </p:spPr>
        <p:txBody>
          <a:bodyPr/>
          <a:lstStyle/>
          <a:p>
            <a:fld id="{91B299E2-4B75-4C4A-A755-02186A164728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9915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937" y="173687"/>
            <a:ext cx="8572501" cy="1072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457199" y="259181"/>
            <a:ext cx="8592533" cy="9871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ts val="3000"/>
              </a:lnSpc>
            </a:pP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Cost Is the Main Barrier to Broadband Adoption, Followed by Concerns About Privacy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99E2-4B75-4C4A-A755-02186A164728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23" y="2005719"/>
            <a:ext cx="4292713" cy="2743200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48" y="2005719"/>
            <a:ext cx="429768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6148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937" y="173687"/>
            <a:ext cx="8572501" cy="1072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457199" y="259181"/>
            <a:ext cx="8592533" cy="9871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ts val="3000"/>
              </a:lnSpc>
            </a:pP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For Most Low-income Households (~70%), Cost Exceeds FCC-Recommended Threshold (2% of Disposable Income)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99E2-4B75-4C4A-A755-02186A164728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12" y="1491108"/>
            <a:ext cx="7385708" cy="476773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9073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937" y="173687"/>
            <a:ext cx="8572501" cy="1072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457199" y="249675"/>
            <a:ext cx="8592533" cy="10076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ts val="3000"/>
              </a:lnSpc>
            </a:pP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Public/Community Broadband Remains a Key Access Alternative for Unconnected Households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99E2-4B75-4C4A-A755-02186A164728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98" y="1428914"/>
            <a:ext cx="8496575" cy="49054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0143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457200" y="465988"/>
            <a:ext cx="8229600" cy="767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3000"/>
              </a:lnSpc>
            </a:pP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About the Statewide Survey on Adoption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88105"/>
            <a:ext cx="8229600" cy="43771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Population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 California Adults (Age 18 and Older)</a:t>
            </a:r>
          </a:p>
          <a:p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Method of Collection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 Multimodal (RDD + Text-to-Web)</a:t>
            </a:r>
          </a:p>
          <a:p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Languages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 English, Spanish, Mandarin, Vietnamese</a:t>
            </a:r>
          </a:p>
          <a:p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Margin of Error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&lt;3% for 95% Confidence Level</a:t>
            </a:r>
          </a:p>
          <a:p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Fieldwork Dates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 February – June 2023</a:t>
            </a:r>
          </a:p>
          <a:p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Sampling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 Main Sample + 3 Oversamples</a:t>
            </a:r>
          </a:p>
          <a:p>
            <a:pPr marL="0" indent="0">
              <a:buNone/>
            </a:pPr>
            <a:endParaRPr lang="en-US" alt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46185" y="1021006"/>
            <a:ext cx="85725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14565" y="6436918"/>
            <a:ext cx="2133600" cy="365125"/>
          </a:xfrm>
          <a:solidFill>
            <a:schemeClr val="bg1"/>
          </a:solidFill>
        </p:spPr>
        <p:txBody>
          <a:bodyPr/>
          <a:lstStyle/>
          <a:p>
            <a:fld id="{91B299E2-4B75-4C4A-A755-02186A164728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5501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457200" y="465988"/>
            <a:ext cx="8229600" cy="767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3000"/>
              </a:lnSpc>
            </a:pP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Main Topics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88105"/>
            <a:ext cx="8229600" cy="43771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Adoption Across Covered Populations and Regions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Broadband Costs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Reasons for Non-Adoption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ACP Awareness and Participation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Telehealth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Access and Devices Among K-12 Households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Digital Skills</a:t>
            </a:r>
          </a:p>
          <a:p>
            <a:endParaRPr lang="en-US" alt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alt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alt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46185" y="1021006"/>
            <a:ext cx="85725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14565" y="6436918"/>
            <a:ext cx="2133600" cy="365125"/>
          </a:xfrm>
          <a:solidFill>
            <a:schemeClr val="bg1"/>
          </a:solidFill>
        </p:spPr>
        <p:txBody>
          <a:bodyPr/>
          <a:lstStyle/>
          <a:p>
            <a:fld id="{91B299E2-4B75-4C4A-A755-02186A164728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3215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937" y="173686"/>
            <a:ext cx="8572501" cy="9736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483577" y="245958"/>
            <a:ext cx="8387861" cy="13752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ts val="3000"/>
              </a:lnSpc>
            </a:pP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ACP Awareness and Participation Rates Remain Low Among Eligible Households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99E2-4B75-4C4A-A755-02186A164728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194" y="1395728"/>
            <a:ext cx="6768587" cy="49623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2985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937" y="173686"/>
            <a:ext cx="8572501" cy="11030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457199" y="267944"/>
            <a:ext cx="8414239" cy="11236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ts val="3000"/>
              </a:lnSpc>
            </a:pP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ACP Awareness Varies Across the State, Higher in San Joaquin/Sacramento Valley, Lower in Inland Empire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99E2-4B75-4C4A-A755-02186A164728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6" y="1493959"/>
            <a:ext cx="8570021" cy="4703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3498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937" y="173687"/>
            <a:ext cx="8572501" cy="10253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430824" y="272143"/>
            <a:ext cx="8414239" cy="1154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ts val="3000"/>
              </a:lnSpc>
            </a:pPr>
            <a:r>
              <a:rPr lang="en-US" altLang="en-US" sz="2300" b="1" dirty="0">
                <a:latin typeface="Cambria" panose="02040503050406030204" pitchFamily="18" charset="0"/>
                <a:ea typeface="Cambria" panose="02040503050406030204" pitchFamily="18" charset="0"/>
              </a:rPr>
              <a:t>Beyond Awareness, Lack of Information/Misinformation Also Reduce Participation in ACP and Similar Programs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99E2-4B75-4C4A-A755-02186A164728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79" y="1357236"/>
            <a:ext cx="8572352" cy="4776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3628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457200" y="465988"/>
            <a:ext cx="8229600" cy="767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3000"/>
              </a:lnSpc>
            </a:pP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Main Topics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88105"/>
            <a:ext cx="8229600" cy="43771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Adoption Across Covered Populations and Regions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Broadband Costs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Reasons for Non-Adoption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ACP Awareness and Participation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Telehealth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Access and Devices Among K-12 Households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Digital Skills</a:t>
            </a:r>
          </a:p>
          <a:p>
            <a:endParaRPr lang="en-US" alt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alt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alt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46185" y="1021006"/>
            <a:ext cx="85725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14565" y="6436918"/>
            <a:ext cx="2133600" cy="365125"/>
          </a:xfrm>
          <a:solidFill>
            <a:schemeClr val="bg1"/>
          </a:solidFill>
        </p:spPr>
        <p:txBody>
          <a:bodyPr/>
          <a:lstStyle/>
          <a:p>
            <a:fld id="{91B299E2-4B75-4C4A-A755-02186A164728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8526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937" y="173687"/>
            <a:ext cx="8572501" cy="10253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430824" y="272143"/>
            <a:ext cx="8414239" cy="1154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ts val="3000"/>
              </a:lnSpc>
            </a:pPr>
            <a:r>
              <a:rPr lang="en-US" altLang="en-US" sz="2300" b="1" dirty="0">
                <a:latin typeface="Cambria" panose="02040503050406030204" pitchFamily="18" charset="0"/>
                <a:ea typeface="Cambria" panose="02040503050406030204" pitchFamily="18" charset="0"/>
              </a:rPr>
              <a:t>Following Pandemic Surge, Telehealth Utilization Has Declined in Particular for Older Adults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99E2-4B75-4C4A-A755-02186A164728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pic>
        <p:nvPicPr>
          <p:cNvPr id="8" name="Picture 7" descr="A graph of blue and white bars&#10;&#10;Description automatically generat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64" y="1380118"/>
            <a:ext cx="7800169" cy="491917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2412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937" y="173687"/>
            <a:ext cx="8572501" cy="10253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430824" y="272143"/>
            <a:ext cx="8414239" cy="1154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ts val="3000"/>
              </a:lnSpc>
            </a:pPr>
            <a:r>
              <a:rPr lang="en-US" altLang="en-US" sz="2300" b="1" dirty="0">
                <a:latin typeface="Cambria" panose="02040503050406030204" pitchFamily="18" charset="0"/>
                <a:ea typeface="Cambria" panose="02040503050406030204" pitchFamily="18" charset="0"/>
              </a:rPr>
              <a:t>Telehealth Utilization Lower for Those With Language Barriers and Low-Income Households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99E2-4B75-4C4A-A755-02186A164728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54" y="1418222"/>
            <a:ext cx="8560840" cy="4896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50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457200" y="465988"/>
            <a:ext cx="8229600" cy="767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3000"/>
              </a:lnSpc>
            </a:pP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Main Topics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88105"/>
            <a:ext cx="8229600" cy="43771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Adoption Across Covered Populations and Regions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Broadband Costs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Reasons for Non-Adoption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ACP Awareness and Participation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Telehealth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Access and Devices Among K-12 Households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Digital Skills</a:t>
            </a:r>
          </a:p>
          <a:p>
            <a:endParaRPr lang="en-US" alt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alt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alt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46185" y="1021006"/>
            <a:ext cx="85725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14565" y="6436918"/>
            <a:ext cx="2133600" cy="365125"/>
          </a:xfrm>
          <a:solidFill>
            <a:schemeClr val="bg1"/>
          </a:solidFill>
        </p:spPr>
        <p:txBody>
          <a:bodyPr/>
          <a:lstStyle/>
          <a:p>
            <a:fld id="{91B299E2-4B75-4C4A-A755-02186A164728}" type="slidenum">
              <a:rPr lang="en-US" altLang="en-US" smtClean="0"/>
              <a:pPr/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0269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937" y="173687"/>
            <a:ext cx="8572501" cy="10253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430824" y="272143"/>
            <a:ext cx="8414239" cy="1154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ts val="3000"/>
              </a:lnSpc>
            </a:pPr>
            <a:r>
              <a:rPr lang="en-US" altLang="en-US" sz="2300" b="1" dirty="0">
                <a:latin typeface="Cambria" panose="02040503050406030204" pitchFamily="18" charset="0"/>
                <a:ea typeface="Cambria" panose="02040503050406030204" pitchFamily="18" charset="0"/>
              </a:rPr>
              <a:t>Broadband Adoption Among K-12 Households Has Decreased to Just Below Pre-Pandemic Levels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99E2-4B75-4C4A-A755-02186A164728}" type="slidenum">
              <a:rPr lang="en-US" altLang="en-US" smtClean="0"/>
              <a:pPr/>
              <a:t>28</a:t>
            </a:fld>
            <a:endParaRPr lang="en-US" altLang="en-US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05" y="1420420"/>
            <a:ext cx="6935852" cy="493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350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937" y="173687"/>
            <a:ext cx="8572501" cy="10253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430824" y="272143"/>
            <a:ext cx="8414239" cy="1154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ts val="3000"/>
              </a:lnSpc>
            </a:pPr>
            <a:r>
              <a:rPr lang="en-US" altLang="en-US" sz="2300" b="1" dirty="0">
                <a:latin typeface="Cambria" panose="02040503050406030204" pitchFamily="18" charset="0"/>
                <a:ea typeface="Cambria" panose="02040503050406030204" pitchFamily="18" charset="0"/>
              </a:rPr>
              <a:t>Device Availability Has Also Decreased, in Particular Among Low-Income K-12 Households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99E2-4B75-4C4A-A755-02186A164728}" type="slidenum">
              <a:rPr lang="en-US" altLang="en-US" smtClean="0"/>
              <a:pPr/>
              <a:t>29</a:t>
            </a:fld>
            <a:endParaRPr lang="en-US" altLang="en-US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38" y="2272047"/>
            <a:ext cx="4298942" cy="2743200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967" y="2313349"/>
            <a:ext cx="429768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1353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457200" y="465988"/>
            <a:ext cx="8229600" cy="767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3000"/>
              </a:lnSpc>
            </a:pP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Sampling Strategy and Sample Size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46185" y="1021006"/>
            <a:ext cx="85725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14565" y="6436918"/>
            <a:ext cx="2133600" cy="365125"/>
          </a:xfrm>
          <a:solidFill>
            <a:schemeClr val="bg1"/>
          </a:solidFill>
        </p:spPr>
        <p:txBody>
          <a:bodyPr/>
          <a:lstStyle/>
          <a:p>
            <a:fld id="{91B299E2-4B75-4C4A-A755-02186A164728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563688"/>
              </p:ext>
            </p:extLst>
          </p:nvPr>
        </p:nvGraphicFramePr>
        <p:xfrm>
          <a:off x="862642" y="1872867"/>
          <a:ext cx="7254816" cy="2928315"/>
        </p:xfrm>
        <a:graphic>
          <a:graphicData uri="http://schemas.openxmlformats.org/drawingml/2006/table">
            <a:tbl>
              <a:tblPr firstRow="1" firstCol="1" bandRow="1"/>
              <a:tblGrid>
                <a:gridCol w="1725283">
                  <a:extLst>
                    <a:ext uri="{9D8B030D-6E8A-4147-A177-3AD203B41FA5}">
                      <a16:colId xmlns:a16="http://schemas.microsoft.com/office/drawing/2014/main" val="2717874840"/>
                    </a:ext>
                  </a:extLst>
                </a:gridCol>
                <a:gridCol w="3700732">
                  <a:extLst>
                    <a:ext uri="{9D8B030D-6E8A-4147-A177-3AD203B41FA5}">
                      <a16:colId xmlns:a16="http://schemas.microsoft.com/office/drawing/2014/main" val="1306000219"/>
                    </a:ext>
                  </a:extLst>
                </a:gridCol>
                <a:gridCol w="1069675">
                  <a:extLst>
                    <a:ext uri="{9D8B030D-6E8A-4147-A177-3AD203B41FA5}">
                      <a16:colId xmlns:a16="http://schemas.microsoft.com/office/drawing/2014/main" val="1722844048"/>
                    </a:ext>
                  </a:extLst>
                </a:gridCol>
                <a:gridCol w="759126">
                  <a:extLst>
                    <a:ext uri="{9D8B030D-6E8A-4147-A177-3AD203B41FA5}">
                      <a16:colId xmlns:a16="http://schemas.microsoft.com/office/drawing/2014/main" val="4132007513"/>
                    </a:ext>
                  </a:extLst>
                </a:gridCol>
              </a:tblGrid>
              <a:tr h="641618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Sample Type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1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Amount</a:t>
                      </a:r>
                      <a:endParaRPr lang="en-US" sz="1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3061312"/>
                  </a:ext>
                </a:extLst>
              </a:tr>
              <a:tr h="320809">
                <a:tc rowSpan="3"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Main Sample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Telephone Surveys Complete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1,000</a:t>
                      </a:r>
                      <a:endParaRPr lang="en-US" sz="1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1,899</a:t>
                      </a:r>
                      <a:endParaRPr lang="en-US" sz="1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3637655"/>
                  </a:ext>
                </a:extLst>
              </a:tr>
              <a:tr h="3208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Telephone Surveys Basic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249</a:t>
                      </a:r>
                      <a:endParaRPr lang="en-US" sz="1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917975"/>
                  </a:ext>
                </a:extLst>
              </a:tr>
              <a:tr h="3208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Online Text-to-Web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650</a:t>
                      </a:r>
                      <a:endParaRPr lang="en-US" sz="1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654813"/>
                  </a:ext>
                </a:extLst>
              </a:tr>
              <a:tr h="361843">
                <a:tc rowSpan="3"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Oversample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Rural County Regions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1,059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1,661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845180"/>
                  </a:ext>
                </a:extLst>
              </a:tr>
              <a:tr h="3208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Low-Income HHs (Pre-Paid)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283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147674"/>
                  </a:ext>
                </a:extLst>
              </a:tr>
              <a:tr h="3208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Department of Rehabilitation 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319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43265"/>
                  </a:ext>
                </a:extLst>
              </a:tr>
              <a:tr h="320809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3,560</a:t>
                      </a:r>
                      <a:endParaRPr lang="en-US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1038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8670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457200" y="465988"/>
            <a:ext cx="8229600" cy="767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3000"/>
              </a:lnSpc>
            </a:pP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Main Topics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88105"/>
            <a:ext cx="8229600" cy="43771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Adoption Across Covered Populations and Regions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Broadband Costs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Reasons for Non-Adoption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ACP Awareness and Participation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Telehealth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Access and Devices Among K-12 Households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Digital Skills</a:t>
            </a:r>
          </a:p>
          <a:p>
            <a:endParaRPr lang="en-US" alt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alt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alt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46185" y="1021006"/>
            <a:ext cx="85725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14565" y="6436918"/>
            <a:ext cx="2133600" cy="365125"/>
          </a:xfrm>
          <a:solidFill>
            <a:schemeClr val="bg1"/>
          </a:solidFill>
        </p:spPr>
        <p:txBody>
          <a:bodyPr/>
          <a:lstStyle/>
          <a:p>
            <a:fld id="{91B299E2-4B75-4C4A-A755-02186A164728}" type="slidenum">
              <a:rPr lang="en-US" altLang="en-US" smtClean="0"/>
              <a:pPr/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10070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937" y="173687"/>
            <a:ext cx="8572501" cy="10253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430824" y="272143"/>
            <a:ext cx="8414239" cy="1154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ts val="3000"/>
              </a:lnSpc>
            </a:pPr>
            <a:r>
              <a:rPr lang="en-US" altLang="en-US" sz="2300" b="1" dirty="0">
                <a:latin typeface="Cambria" panose="02040503050406030204" pitchFamily="18" charset="0"/>
                <a:ea typeface="Cambria" panose="02040503050406030204" pitchFamily="18" charset="0"/>
              </a:rPr>
              <a:t>Share of High-Skills Users is Lower Among Non-English-Language HHs, Low-Income HHs, and HHs with Disabilities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99E2-4B75-4C4A-A755-02186A164728}" type="slidenum">
              <a:rPr lang="en-US" altLang="en-US" smtClean="0"/>
              <a:pPr/>
              <a:t>31</a:t>
            </a:fld>
            <a:endParaRPr lang="en-US" altLang="en-US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97" y="1421811"/>
            <a:ext cx="8533298" cy="4942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741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890640"/>
            <a:ext cx="64008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endParaRPr lang="en-US" alt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en-US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THANK YOU</a:t>
            </a:r>
          </a:p>
          <a:p>
            <a:pPr>
              <a:spcBef>
                <a:spcPts val="0"/>
              </a:spcBef>
            </a:pPr>
            <a:endParaRPr lang="en-US" alt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Dr. Hernan Galperin</a:t>
            </a:r>
          </a:p>
          <a:p>
            <a:pPr>
              <a:spcBef>
                <a:spcPts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hernan.galperin@usc.edu</a:t>
            </a:r>
            <a:endParaRPr lang="en-US" alt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0"/>
              </a:spcBef>
            </a:pPr>
            <a:endParaRPr lang="en-US" alt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Dr. François Bar</a:t>
            </a:r>
          </a:p>
          <a:p>
            <a:pPr>
              <a:spcBef>
                <a:spcPts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fbar@usc.edu</a:t>
            </a:r>
            <a:endParaRPr lang="en-US" alt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0"/>
              </a:spcBef>
            </a:pPr>
            <a:endParaRPr lang="en-US" alt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Dr. Thai V. Le</a:t>
            </a:r>
          </a:p>
          <a:p>
            <a:pPr>
              <a:spcBef>
                <a:spcPts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thaivle@usc.edu</a:t>
            </a:r>
            <a:endParaRPr lang="en-US" alt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0"/>
              </a:spcBef>
            </a:pPr>
            <a:endParaRPr lang="en-US" alt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0"/>
              </a:spcBef>
            </a:pPr>
            <a:endParaRPr lang="en-US" altLang="en-US" sz="1800" dirty="0">
              <a:solidFill>
                <a:schemeClr val="tx1"/>
              </a:solidFill>
              <a:latin typeface="Cambria"/>
              <a:ea typeface="Cambria"/>
            </a:endParaRPr>
          </a:p>
          <a:p>
            <a:pPr>
              <a:spcBef>
                <a:spcPts val="0"/>
              </a:spcBef>
            </a:pPr>
            <a:r>
              <a:rPr lang="en-US" altLang="en-US" sz="1800" dirty="0">
                <a:solidFill>
                  <a:schemeClr val="tx1"/>
                </a:solidFill>
                <a:latin typeface="Cambria"/>
                <a:ea typeface="Cambria"/>
              </a:rPr>
              <a:t>Full 2023 Digital Equity Survey Report:</a:t>
            </a:r>
            <a:endParaRPr lang="en-US" alt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0070C0"/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https://arnicusc.org/2023-statewide-digital-equity-survey/</a:t>
            </a:r>
            <a:endParaRPr lang="en-US" sz="1800" dirty="0">
              <a:solidFill>
                <a:srgbClr val="0070C0"/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endParaRPr lang="en-US" alt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0"/>
              </a:spcBef>
            </a:pPr>
            <a:endParaRPr lang="en-US" alt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0"/>
              </a:spcBef>
            </a:pPr>
            <a:endParaRPr lang="en-US" alt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0"/>
              </a:spcBef>
            </a:pPr>
            <a:endParaRPr lang="en-US" altLang="en-US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ts val="0"/>
              </a:spcBef>
            </a:pPr>
            <a:endParaRPr lang="en-US" altLang="en-US" sz="20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ts val="0"/>
              </a:spcBef>
            </a:pPr>
            <a:endParaRPr lang="en-US" altLang="en-US" sz="20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2846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457200" y="465988"/>
            <a:ext cx="8229600" cy="767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3000"/>
              </a:lnSpc>
            </a:pP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Main Topics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88105"/>
            <a:ext cx="8229600" cy="43771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Adoption Across Covered Populations and Regions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Broadband Costs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Reasons for Non-Adoption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ACP Awareness and Participation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Telehealth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Access and Devices Among K-12 Households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Digital Skills</a:t>
            </a:r>
          </a:p>
          <a:p>
            <a:endParaRPr lang="en-US" alt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alt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alt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46185" y="1021006"/>
            <a:ext cx="85725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14565" y="6436918"/>
            <a:ext cx="2133600" cy="365125"/>
          </a:xfrm>
          <a:solidFill>
            <a:schemeClr val="bg1"/>
          </a:solidFill>
        </p:spPr>
        <p:txBody>
          <a:bodyPr/>
          <a:lstStyle/>
          <a:p>
            <a:fld id="{91B299E2-4B75-4C4A-A755-02186A164728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931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457200" y="465988"/>
            <a:ext cx="8229600" cy="767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3000"/>
              </a:lnSpc>
            </a:pP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Key Concept Definitions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57476"/>
            <a:ext cx="8229600" cy="43771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Connectivity</a:t>
            </a:r>
          </a:p>
          <a:p>
            <a:pPr marL="0" indent="0">
              <a:buNone/>
            </a:pPr>
            <a:endParaRPr lang="en-US" altLang="en-US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Self-reported</a:t>
            </a:r>
          </a:p>
          <a:p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Residential connectivity (“at home”)</a:t>
            </a:r>
          </a:p>
          <a:p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Any technology, either fixed or mobile</a:t>
            </a:r>
          </a:p>
          <a:p>
            <a:pPr lvl="1"/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Connected vs. unconnected: based on residential access</a:t>
            </a:r>
          </a:p>
          <a:p>
            <a:pPr lvl="1"/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alt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Underconnected</a:t>
            </a:r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”: has mobile access only</a:t>
            </a:r>
          </a:p>
          <a:p>
            <a:pPr marL="457200" lvl="1" indent="0">
              <a:buNone/>
            </a:pPr>
            <a:endParaRPr lang="en-US" alt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alt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alt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alt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alt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46185" y="1021006"/>
            <a:ext cx="85725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14565" y="6436918"/>
            <a:ext cx="2133600" cy="365125"/>
          </a:xfrm>
          <a:solidFill>
            <a:schemeClr val="bg1"/>
          </a:solidFill>
        </p:spPr>
        <p:txBody>
          <a:bodyPr/>
          <a:lstStyle/>
          <a:p>
            <a:fld id="{91B299E2-4B75-4C4A-A755-02186A164728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2335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457200" y="465988"/>
            <a:ext cx="8229600" cy="767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3000"/>
              </a:lnSpc>
            </a:pP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Key Concept Definitions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57476"/>
            <a:ext cx="8229600" cy="46011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Covered populations 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(as defined by Infrastructure Act):</a:t>
            </a:r>
          </a:p>
          <a:p>
            <a:pPr marL="0" indent="0">
              <a:buNone/>
            </a:pPr>
            <a:endParaRPr lang="en-US" alt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Low-income HHs (below at or below 150% of FPL)</a:t>
            </a:r>
          </a:p>
          <a:p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Aging individuals (60+ years)</a:t>
            </a:r>
          </a:p>
          <a:p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Veterans</a:t>
            </a:r>
          </a:p>
          <a:p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Individuals with disabilities</a:t>
            </a:r>
          </a:p>
          <a:p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Individuals with a language barrier</a:t>
            </a:r>
          </a:p>
          <a:p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Members of a racial or ethnic minority group</a:t>
            </a:r>
          </a:p>
          <a:p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Individuals who primarily reside in a rural area</a:t>
            </a:r>
          </a:p>
          <a:p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Women</a:t>
            </a:r>
          </a:p>
          <a:p>
            <a:r>
              <a:rPr lang="en-US" alt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LGBTQIA+</a:t>
            </a:r>
          </a:p>
          <a:p>
            <a:r>
              <a:rPr lang="en-US" alt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Incarcerated individuals</a:t>
            </a:r>
          </a:p>
          <a:p>
            <a:endParaRPr lang="en-US" alt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46185" y="1021006"/>
            <a:ext cx="85725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14565" y="6436918"/>
            <a:ext cx="2133600" cy="365125"/>
          </a:xfrm>
          <a:solidFill>
            <a:schemeClr val="bg1"/>
          </a:solidFill>
        </p:spPr>
        <p:txBody>
          <a:bodyPr/>
          <a:lstStyle/>
          <a:p>
            <a:fld id="{91B299E2-4B75-4C4A-A755-02186A164728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1083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457200" y="465988"/>
            <a:ext cx="8229600" cy="767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3000"/>
              </a:lnSpc>
            </a:pP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Main Topics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88105"/>
            <a:ext cx="8229600" cy="43771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Adoption Across Covered Populations and Regions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Broadband Costs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Reasons for Non-Adoption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ACP Awareness and Participation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Telehealth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Access and Devices Among K-12 Households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Digital Skills</a:t>
            </a:r>
          </a:p>
          <a:p>
            <a:endParaRPr lang="en-US" alt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alt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alt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46185" y="1021006"/>
            <a:ext cx="85725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14565" y="6436918"/>
            <a:ext cx="2133600" cy="365125"/>
          </a:xfrm>
          <a:solidFill>
            <a:schemeClr val="bg1"/>
          </a:solidFill>
        </p:spPr>
        <p:txBody>
          <a:bodyPr/>
          <a:lstStyle/>
          <a:p>
            <a:fld id="{91B299E2-4B75-4C4A-A755-02186A164728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9198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937" y="173687"/>
            <a:ext cx="8572501" cy="1072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457200" y="273631"/>
            <a:ext cx="8361486" cy="7745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ts val="3000"/>
              </a:lnSpc>
            </a:pP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Broadband Adoption Remains High While Share of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Underconnected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(Smartphone-Only) Continues to Drop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99E2-4B75-4C4A-A755-02186A164728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65" y="1638280"/>
            <a:ext cx="6400800" cy="4572000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>
            <a:off x="7520050" y="2973074"/>
            <a:ext cx="45719" cy="204456"/>
          </a:xfrm>
          <a:prstGeom prst="rightBrac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65769" y="2813692"/>
            <a:ext cx="1346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Smartphone-only</a:t>
            </a:r>
          </a:p>
        </p:txBody>
      </p:sp>
    </p:spTree>
    <p:extLst>
      <p:ext uri="{BB962C8B-B14F-4D97-AF65-F5344CB8AC3E}">
        <p14:creationId xmlns:p14="http://schemas.microsoft.com/office/powerpoint/2010/main" val="1579102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937" y="173687"/>
            <a:ext cx="8572501" cy="10340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378068" y="259509"/>
            <a:ext cx="8592533" cy="14695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ts val="3000"/>
              </a:lnSpc>
            </a:pP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Adoption Gaps for Several Covered Populations and Disadvantaged Groups Are Closing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299E2-4B75-4C4A-A755-02186A164728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4" y="2017322"/>
            <a:ext cx="4297680" cy="32004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34" y="2004287"/>
            <a:ext cx="429768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00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ECE92E5E5FC8429A54C4E0067B4A6F" ma:contentTypeVersion="16" ma:contentTypeDescription="Create a new document." ma:contentTypeScope="" ma:versionID="9847290575c7bc5d5edcc6ba3366ed2e">
  <xsd:schema xmlns:xsd="http://www.w3.org/2001/XMLSchema" xmlns:xs="http://www.w3.org/2001/XMLSchema" xmlns:p="http://schemas.microsoft.com/office/2006/metadata/properties" xmlns:ns2="1fa1d493-2533-4267-bd8d-f20e718e3e9a" xmlns:ns3="154dde8e-0302-4204-8831-7b6b0b57b4c4" targetNamespace="http://schemas.microsoft.com/office/2006/metadata/properties" ma:root="true" ma:fieldsID="9985a43a59dcb72196bd4a058d8673f9" ns2:_="" ns3:_="">
    <xsd:import namespace="1fa1d493-2533-4267-bd8d-f20e718e3e9a"/>
    <xsd:import namespace="154dde8e-0302-4204-8831-7b6b0b57b4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a1d493-2533-4267-bd8d-f20e718e3e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4859ec5-0d3b-4e39-82c7-2539434c4e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4dde8e-0302-4204-8831-7b6b0b57b4c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5ee67cf-e758-477a-bab2-d974491e85bf}" ma:internalName="TaxCatchAll" ma:showField="CatchAllData" ma:web="154dde8e-0302-4204-8831-7b6b0b57b4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54dde8e-0302-4204-8831-7b6b0b57b4c4" xsi:nil="true"/>
    <lcf76f155ced4ddcb4097134ff3c332f xmlns="1fa1d493-2533-4267-bd8d-f20e718e3e9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5DDF6D7-73F1-4D50-BE53-3ADBAD5CFD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594095-C22E-480E-A542-3ED73CB91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a1d493-2533-4267-bd8d-f20e718e3e9a"/>
    <ds:schemaRef ds:uri="154dde8e-0302-4204-8831-7b6b0b57b4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6C235D-91FA-4B81-B56B-E4B92955848A}">
  <ds:schemaRefs>
    <ds:schemaRef ds:uri="1fa1d493-2533-4267-bd8d-f20e718e3e9a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154dde8e-0302-4204-8831-7b6b0b57b4c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14409</TotalTime>
  <Words>816</Words>
  <Application>Microsoft Office PowerPoint</Application>
  <PresentationFormat>On-screen Show (4:3)</PresentationFormat>
  <Paragraphs>208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Cambria</vt:lpstr>
      <vt:lpstr>Century Gothic</vt:lpstr>
      <vt:lpstr>Office Theme</vt:lpstr>
      <vt:lpstr>Statewide Survey on Broadband Adoption 2023 Internet Adoption and the “Digital Divide” in California</vt:lpstr>
      <vt:lpstr>About the Statewide Survey on Adoption</vt:lpstr>
      <vt:lpstr>Sampling Strategy and Sample Size</vt:lpstr>
      <vt:lpstr>Main Topics</vt:lpstr>
      <vt:lpstr>Key Concept Definitions</vt:lpstr>
      <vt:lpstr>Key Concept Definitions</vt:lpstr>
      <vt:lpstr>Main Topics</vt:lpstr>
      <vt:lpstr>Broadband Adoption Remains High While Share of Underconnected (Smartphone-Only) Continues to Drop</vt:lpstr>
      <vt:lpstr>Adoption Gaps for Several Covered Populations and Disadvantaged Groups Are Closing</vt:lpstr>
      <vt:lpstr>Income Gap in Broadband Adoption Has Decreased Thanks to Jump in Adoption Among the Poorest Households (&lt;20K)</vt:lpstr>
      <vt:lpstr>Covered Populations: Low-Income and Households with Language Barriers Still Lag Behind in Broadband Adoption</vt:lpstr>
      <vt:lpstr>Hispanic/Latinx Residents More Likely to be Unconnected Than Other Racial/Ethnic Groups</vt:lpstr>
      <vt:lpstr>Main + Rural Oversample: Broadband Adoption Varies Across the State, San Joaquin Valley Lags Behind Other Regions</vt:lpstr>
      <vt:lpstr>Main Topics</vt:lpstr>
      <vt:lpstr>Average Cost of Broadband in California is $83.60/month, Generally Higher in Rural Areas</vt:lpstr>
      <vt:lpstr>Main Topics</vt:lpstr>
      <vt:lpstr>Cost Is the Main Barrier to Broadband Adoption, Followed by Concerns About Privacy</vt:lpstr>
      <vt:lpstr>For Most Low-income Households (~70%), Cost Exceeds FCC-Recommended Threshold (2% of Disposable Income)</vt:lpstr>
      <vt:lpstr>Public/Community Broadband Remains a Key Access Alternative for Unconnected Households</vt:lpstr>
      <vt:lpstr>Main Topics</vt:lpstr>
      <vt:lpstr>ACP Awareness and Participation Rates Remain Low Among Eligible Households</vt:lpstr>
      <vt:lpstr>ACP Awareness Varies Across the State, Higher in San Joaquin/Sacramento Valley, Lower in Inland Empire</vt:lpstr>
      <vt:lpstr>Beyond Awareness, Lack of Information/Misinformation Also Reduce Participation in ACP and Similar Programs</vt:lpstr>
      <vt:lpstr>Main Topics</vt:lpstr>
      <vt:lpstr>Following Pandemic Surge, Telehealth Utilization Has Declined in Particular for Older Adults</vt:lpstr>
      <vt:lpstr>Telehealth Utilization Lower for Those With Language Barriers and Low-Income Households</vt:lpstr>
      <vt:lpstr>Main Topics</vt:lpstr>
      <vt:lpstr>Broadband Adoption Among K-12 Households Has Decreased to Just Below Pre-Pandemic Levels</vt:lpstr>
      <vt:lpstr>Device Availability Has Also Decreased, in Particular Among Low-Income K-12 Households</vt:lpstr>
      <vt:lpstr>Main Topics</vt:lpstr>
      <vt:lpstr>Share of High-Skills Users is Lower Among Non-English-Language HHs, Low-Income HHs, and HHs with Disabilities</vt:lpstr>
      <vt:lpstr>PowerPoint Presentation</vt:lpstr>
    </vt:vector>
  </TitlesOfParts>
  <Company>USC Annenberg School for Communication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 Boekelheide</dc:creator>
  <cp:lastModifiedBy>Francois Bar</cp:lastModifiedBy>
  <cp:revision>658</cp:revision>
  <cp:lastPrinted>2021-03-10T22:03:32Z</cp:lastPrinted>
  <dcterms:created xsi:type="dcterms:W3CDTF">2012-02-09T23:34:28Z</dcterms:created>
  <dcterms:modified xsi:type="dcterms:W3CDTF">2024-01-18T18:35:15Z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0x01010051ECE92E5E5FC8429A54C4E0067B4A6F</vt:lpwstr>
  </property>
  <property fmtid="{D5CDD505-2E9C-101B-9397-08002B2CF9AE}" pid="3" name="MSIP_Label_610b5c7a-1591-429d-92ca-db7dbe64dd74_Enabled">
    <vt:lpwstr>true</vt:lpwstr>
  </property>
  <property fmtid="{D5CDD505-2E9C-101B-9397-08002B2CF9AE}" pid="4" name="MSIP_Label_610b5c7a-1591-429d-92ca-db7dbe64dd74_SetDate">
    <vt:lpwstr>2021-03-26T16:21:18Z</vt:lpwstr>
  </property>
  <property fmtid="{D5CDD505-2E9C-101B-9397-08002B2CF9AE}" pid="5" name="MSIP_Label_610b5c7a-1591-429d-92ca-db7dbe64dd74_Method">
    <vt:lpwstr>Standard</vt:lpwstr>
  </property>
  <property fmtid="{D5CDD505-2E9C-101B-9397-08002B2CF9AE}" pid="6" name="MSIP_Label_610b5c7a-1591-429d-92ca-db7dbe64dd74_Name">
    <vt:lpwstr>610b5c7a-1591-429d-92ca-db7dbe64dd74</vt:lpwstr>
  </property>
  <property fmtid="{D5CDD505-2E9C-101B-9397-08002B2CF9AE}" pid="7" name="MSIP_Label_610b5c7a-1591-429d-92ca-db7dbe64dd74_SiteId">
    <vt:lpwstr>c5d48277-da06-408e-9d69-7bce38483418</vt:lpwstr>
  </property>
  <property fmtid="{D5CDD505-2E9C-101B-9397-08002B2CF9AE}" pid="8" name="MSIP_Label_610b5c7a-1591-429d-92ca-db7dbe64dd74_ActionId">
    <vt:lpwstr>4b2a9388-afd6-482a-ad25-80863fb91a9c</vt:lpwstr>
  </property>
  <property fmtid="{D5CDD505-2E9C-101B-9397-08002B2CF9AE}" pid="9" name="MSIP_Label_610b5c7a-1591-429d-92ca-db7dbe64dd74_ContentBits">
    <vt:lpwstr>2</vt:lpwstr>
  </property>
  <property fmtid="{D5CDD505-2E9C-101B-9397-08002B2CF9AE}" pid="10" name="MediaServiceImageTags">
    <vt:lpwstr/>
  </property>
</Properties>
</file>